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Helvetica World" panose="020B0604020202020204" charset="-128"/>
      <p:regular r:id="rId13"/>
    </p:embeddedFont>
    <p:embeddedFont>
      <p:font typeface="Helvetica World Bold" panose="020B0604020202020204" charset="-128"/>
      <p:regular r:id="rId14"/>
    </p:embeddedFont>
    <p:embeddedFont>
      <p:font typeface="Canva Sans" panose="020B0604020202020204" charset="0"/>
      <p:regular r:id="rId15"/>
    </p:embeddedFont>
    <p:embeddedFont>
      <p:font typeface="Open Sans 1" panose="020B0604020202020204" charset="0"/>
      <p:regular r:id="rId16"/>
    </p:embeddedFont>
    <p:embeddedFont>
      <p:font typeface="Open Sans 1 Bold" panose="020B0604020202020204" charset="0"/>
      <p:regular r:id="rId17"/>
    </p:embeddedFont>
    <p:embeddedFont>
      <p:font typeface="Open Sans 2 Bold" panose="020B0604020202020204" charset="0"/>
      <p:regular r:id="rId18"/>
    </p:embeddedFont>
    <p:embeddedFont>
      <p:font typeface="Poppins" panose="00000500000000000000" pitchFamily="2" charset="-18"/>
      <p:regular r:id="rId19"/>
    </p:embeddedFont>
    <p:embeddedFont>
      <p:font typeface="Poppins Bold" panose="00000800000000000000" charset="-18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-20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927286" y="7345945"/>
            <a:ext cx="2547913" cy="775869"/>
            <a:chOff x="0" y="0"/>
            <a:chExt cx="2669194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69194" cy="812800"/>
            </a:xfrm>
            <a:custGeom>
              <a:avLst/>
              <a:gdLst/>
              <a:ahLst/>
              <a:cxnLst/>
              <a:rect l="l" t="t" r="r" b="b"/>
              <a:pathLst>
                <a:path w="2669194" h="812800">
                  <a:moveTo>
                    <a:pt x="303853" y="0"/>
                  </a:moveTo>
                  <a:lnTo>
                    <a:pt x="2365341" y="0"/>
                  </a:lnTo>
                  <a:cubicBezTo>
                    <a:pt x="2533154" y="0"/>
                    <a:pt x="2669194" y="136040"/>
                    <a:pt x="2669194" y="303853"/>
                  </a:cubicBezTo>
                  <a:lnTo>
                    <a:pt x="2669194" y="508947"/>
                  </a:lnTo>
                  <a:cubicBezTo>
                    <a:pt x="2669194" y="676760"/>
                    <a:pt x="2533154" y="812800"/>
                    <a:pt x="2365341" y="812800"/>
                  </a:cubicBezTo>
                  <a:lnTo>
                    <a:pt x="303853" y="812800"/>
                  </a:lnTo>
                  <a:cubicBezTo>
                    <a:pt x="136040" y="812800"/>
                    <a:pt x="0" y="676760"/>
                    <a:pt x="0" y="508947"/>
                  </a:cubicBezTo>
                  <a:lnTo>
                    <a:pt x="0" y="303853"/>
                  </a:lnTo>
                  <a:cubicBezTo>
                    <a:pt x="0" y="136040"/>
                    <a:pt x="136040" y="0"/>
                    <a:pt x="303853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6919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27289" y="7068194"/>
            <a:ext cx="9163193" cy="91631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86224" y="7607014"/>
            <a:ext cx="9205519" cy="1848815"/>
          </a:xfrm>
          <a:custGeom>
            <a:avLst/>
            <a:gdLst/>
            <a:ahLst/>
            <a:cxnLst/>
            <a:rect l="l" t="t" r="r" b="b"/>
            <a:pathLst>
              <a:path w="9205519" h="1848815">
                <a:moveTo>
                  <a:pt x="0" y="0"/>
                </a:moveTo>
                <a:lnTo>
                  <a:pt x="9205519" y="0"/>
                </a:lnTo>
                <a:lnTo>
                  <a:pt x="9205519" y="1848815"/>
                </a:lnTo>
                <a:lnTo>
                  <a:pt x="0" y="1848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0" r="-670"/>
            </a:stretch>
          </a:blip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586224" y="3175854"/>
            <a:ext cx="9146584" cy="5246370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/>
          <p:cNvSpPr/>
          <p:nvPr/>
        </p:nvSpPr>
        <p:spPr>
          <a:xfrm>
            <a:off x="9685554" y="3494232"/>
            <a:ext cx="6116870" cy="4350624"/>
          </a:xfrm>
          <a:custGeom>
            <a:avLst/>
            <a:gdLst/>
            <a:ahLst/>
            <a:cxnLst/>
            <a:rect l="l" t="t" r="r" b="b"/>
            <a:pathLst>
              <a:path w="6116870" h="4350624">
                <a:moveTo>
                  <a:pt x="0" y="0"/>
                </a:moveTo>
                <a:lnTo>
                  <a:pt x="6116870" y="0"/>
                </a:lnTo>
                <a:lnTo>
                  <a:pt x="6116870" y="4350624"/>
                </a:lnTo>
                <a:lnTo>
                  <a:pt x="0" y="435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515607" y="3494232"/>
            <a:ext cx="6116870" cy="4350624"/>
          </a:xfrm>
          <a:custGeom>
            <a:avLst/>
            <a:gdLst/>
            <a:ahLst/>
            <a:cxnLst/>
            <a:rect l="l" t="t" r="r" b="b"/>
            <a:pathLst>
              <a:path w="6116870" h="4350624">
                <a:moveTo>
                  <a:pt x="0" y="0"/>
                </a:moveTo>
                <a:lnTo>
                  <a:pt x="6116870" y="0"/>
                </a:lnTo>
                <a:lnTo>
                  <a:pt x="6116870" y="4350624"/>
                </a:lnTo>
                <a:lnTo>
                  <a:pt x="0" y="435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109386" y="3494232"/>
            <a:ext cx="6116870" cy="4350624"/>
          </a:xfrm>
          <a:custGeom>
            <a:avLst/>
            <a:gdLst/>
            <a:ahLst/>
            <a:cxnLst/>
            <a:rect l="l" t="t" r="r" b="b"/>
            <a:pathLst>
              <a:path w="6116870" h="4350624">
                <a:moveTo>
                  <a:pt x="0" y="0"/>
                </a:moveTo>
                <a:lnTo>
                  <a:pt x="6116870" y="0"/>
                </a:lnTo>
                <a:lnTo>
                  <a:pt x="6116870" y="4350624"/>
                </a:lnTo>
                <a:lnTo>
                  <a:pt x="0" y="435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85554" y="3487075"/>
            <a:ext cx="6946923" cy="4514225"/>
          </a:xfrm>
          <a:custGeom>
            <a:avLst/>
            <a:gdLst/>
            <a:ahLst/>
            <a:cxnLst/>
            <a:rect l="l" t="t" r="r" b="b"/>
            <a:pathLst>
              <a:path w="6946923" h="4514225">
                <a:moveTo>
                  <a:pt x="0" y="0"/>
                </a:moveTo>
                <a:lnTo>
                  <a:pt x="6946923" y="0"/>
                </a:lnTo>
                <a:lnTo>
                  <a:pt x="6946923" y="4514225"/>
                </a:lnTo>
                <a:lnTo>
                  <a:pt x="0" y="4514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9453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927286" y="1958676"/>
            <a:ext cx="5742791" cy="210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Task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27286" y="3171195"/>
            <a:ext cx="5095826" cy="213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 b="1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Mate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27286" y="5452576"/>
            <a:ext cx="6187726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Nowa intuicyjna aplikacja webowa stworzona w React i Flask,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która umożliwia użytkownikom zarządzanie codziennymi zadaniami, planowanie, filtrowanie, sortowanie oraz oznaczanie ich jako ukończone lub nieukończone. Zawiera także kalendarz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 kategoriami, panel ustawień i powiadomienia.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11047" y="7595642"/>
            <a:ext cx="2003612" cy="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Zorganizuj się z nami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27286" y="9561461"/>
            <a:ext cx="7994455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Mariusz Mikołajczyk, Martyna Midzio, Alan Lekki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0"/>
            <a:ext cx="8260763" cy="10287000"/>
            <a:chOff x="0" y="0"/>
            <a:chExt cx="217567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5674" cy="2709333"/>
            </a:xfrm>
            <a:custGeom>
              <a:avLst/>
              <a:gdLst/>
              <a:ahLst/>
              <a:cxnLst/>
              <a:rect l="l" t="t" r="r" b="b"/>
              <a:pathLst>
                <a:path w="2175674" h="2709333">
                  <a:moveTo>
                    <a:pt x="0" y="0"/>
                  </a:moveTo>
                  <a:lnTo>
                    <a:pt x="2175674" y="0"/>
                  </a:lnTo>
                  <a:lnTo>
                    <a:pt x="21756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7567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3429" y="486649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9108" y="517674"/>
            <a:ext cx="15477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Studio Shodwe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281390" y="2589673"/>
            <a:ext cx="1042538" cy="47625"/>
            <a:chOff x="0" y="0"/>
            <a:chExt cx="274578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281390" y="3553029"/>
            <a:ext cx="677751" cy="677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81390" y="5021355"/>
            <a:ext cx="677751" cy="6777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81390" y="6414773"/>
            <a:ext cx="677751" cy="6777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32651" y="0"/>
            <a:ext cx="8260763" cy="11801203"/>
          </a:xfrm>
          <a:custGeom>
            <a:avLst/>
            <a:gdLst/>
            <a:ahLst/>
            <a:cxnLst/>
            <a:rect l="l" t="t" r="r" b="b"/>
            <a:pathLst>
              <a:path w="8260763" h="11801203">
                <a:moveTo>
                  <a:pt x="0" y="0"/>
                </a:moveTo>
                <a:lnTo>
                  <a:pt x="8260763" y="0"/>
                </a:lnTo>
                <a:lnTo>
                  <a:pt x="8260763" y="11801203"/>
                </a:lnTo>
                <a:lnTo>
                  <a:pt x="0" y="11801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44" r="-4499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1281390" y="7883099"/>
            <a:ext cx="677751" cy="6777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281390" y="1603721"/>
            <a:ext cx="5741189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Testy użyteczności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28677" y="3495879"/>
            <a:ext cx="5461805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Zidentyfikowano problemy 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napotkane przez użytkowników podczas korzystania z prototypu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(np. nieintuicyjny przycisk, brak możliwości anulowania zadania).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372210" y="372902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28677" y="6492634"/>
            <a:ext cx="5461805" cy="8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ustawieniach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zauważono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brak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możliwości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zmiany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hasła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5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Dodano</a:t>
            </a:r>
            <a:r>
              <a:rPr lang="en-US" sz="1599" b="1" dirty="0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599" b="1" dirty="0" err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podstronę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z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możliwością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jego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resetu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  <a:b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</a:b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Dodano walidację danych wprowadzanych.</a:t>
            </a: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72210" y="519735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28677" y="4985101"/>
            <a:ext cx="5461805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Wprowadzono poprawki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do prototypu oraz interfejsu aplikacji (lepsze rozmieszczenie przycisków, poprawa kontrastu, ułatwienie nawigacji).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72210" y="6590771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28677" y="7722467"/>
            <a:ext cx="5461805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Testy przeprowadzono na różnych urządzeniach, w tym na telefonach, tabletach i laptopach. Dzięki temu interfejs jest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intuicyjny i responsywny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niezależnie od tego,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 jakiego sprzętu korzysta użytkownik.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72210" y="805909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Plan rozwoju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20229" y="4470746"/>
            <a:ext cx="8252837" cy="82528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7286" y="4325749"/>
            <a:ext cx="677751" cy="67775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53181" y="4325749"/>
            <a:ext cx="677751" cy="67775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7286" y="6542276"/>
            <a:ext cx="677751" cy="6777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53181" y="6542276"/>
            <a:ext cx="677751" cy="6777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352798" y="2095798"/>
            <a:ext cx="8773093" cy="7043839"/>
            <a:chOff x="0" y="0"/>
            <a:chExt cx="7467600" cy="59956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927286" y="3390968"/>
            <a:ext cx="1042538" cy="47625"/>
            <a:chOff x="0" y="0"/>
            <a:chExt cx="274578" cy="125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874574" y="4297174"/>
            <a:ext cx="224357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podpowiedzi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(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tooltips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) np. na ikonę edycji lub usuwania zadania.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18106" y="4501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00469" y="4297174"/>
            <a:ext cx="201497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autoFocus 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 pierwszego pola formularzy (login, dodawanie, edycja).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44001" y="4501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874574" y="6513701"/>
            <a:ext cx="224357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lekkich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animacji sukcesu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(np. animowany checkmark po zapisie).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018106" y="6718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900469" y="6513701"/>
            <a:ext cx="214313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wizualizacji postępu 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(np. paski postępu, statusy).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044001" y="6718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27286" y="2500267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Doskonalenie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Plan rozwoju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  <p:pic>
        <p:nvPicPr>
          <p:cNvPr id="49" name="Obraz 48">
            <a:extLst>
              <a:ext uri="{FF2B5EF4-FFF2-40B4-BE49-F238E27FC236}">
                <a16:creationId xmlns:a16="http://schemas.microsoft.com/office/drawing/2014/main" id="{5E223D58-ED4D-5B4F-2109-848FE8972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2" t="24900" r="1852" b="31163"/>
          <a:stretch/>
        </p:blipFill>
        <p:spPr>
          <a:xfrm>
            <a:off x="9689150" y="2524187"/>
            <a:ext cx="8245482" cy="44959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643" y="5532895"/>
            <a:ext cx="9163193" cy="91631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283041" y="2331991"/>
            <a:ext cx="6534348" cy="5246370"/>
            <a:chOff x="0" y="0"/>
            <a:chExt cx="7467600" cy="59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60418" y="4100085"/>
            <a:ext cx="2915550" cy="5768917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528297" y="5339641"/>
            <a:ext cx="2289092" cy="4529361"/>
            <a:chOff x="0" y="0"/>
            <a:chExt cx="2620010" cy="518414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1258044" y="3652482"/>
            <a:ext cx="1042538" cy="47625"/>
            <a:chOff x="0" y="0"/>
            <a:chExt cx="274578" cy="1254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7138104" y="7069582"/>
            <a:ext cx="1069477" cy="1069477"/>
          </a:xfrm>
          <a:custGeom>
            <a:avLst/>
            <a:gdLst/>
            <a:ahLst/>
            <a:cxnLst/>
            <a:rect l="l" t="t" r="r" b="b"/>
            <a:pathLst>
              <a:path w="1069477" h="1069477">
                <a:moveTo>
                  <a:pt x="0" y="0"/>
                </a:moveTo>
                <a:lnTo>
                  <a:pt x="1069477" y="0"/>
                </a:lnTo>
                <a:lnTo>
                  <a:pt x="1069477" y="1069478"/>
                </a:lnTo>
                <a:lnTo>
                  <a:pt x="0" y="1069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707495" y="3290193"/>
            <a:ext cx="1843198" cy="1853307"/>
          </a:xfrm>
          <a:custGeom>
            <a:avLst/>
            <a:gdLst/>
            <a:ahLst/>
            <a:cxnLst/>
            <a:rect l="l" t="t" r="r" b="b"/>
            <a:pathLst>
              <a:path w="1843198" h="1853307">
                <a:moveTo>
                  <a:pt x="0" y="0"/>
                </a:moveTo>
                <a:lnTo>
                  <a:pt x="1843199" y="0"/>
                </a:lnTo>
                <a:lnTo>
                  <a:pt x="1843199" y="1853307"/>
                </a:lnTo>
                <a:lnTo>
                  <a:pt x="0" y="1853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2593617" y="6145463"/>
            <a:ext cx="1249154" cy="1535058"/>
          </a:xfrm>
          <a:custGeom>
            <a:avLst/>
            <a:gdLst/>
            <a:ahLst/>
            <a:cxnLst/>
            <a:rect l="l" t="t" r="r" b="b"/>
            <a:pathLst>
              <a:path w="1249154" h="1535058">
                <a:moveTo>
                  <a:pt x="0" y="0"/>
                </a:moveTo>
                <a:lnTo>
                  <a:pt x="1249153" y="0"/>
                </a:lnTo>
                <a:lnTo>
                  <a:pt x="1249153" y="1535058"/>
                </a:lnTo>
                <a:lnTo>
                  <a:pt x="0" y="1535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0105" t="-9846" r="-21942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258044" y="1631193"/>
            <a:ext cx="6470538" cy="187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41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Zarządzaj codziennymi zadaniami z łatwością</a:t>
            </a:r>
          </a:p>
          <a:p>
            <a:pPr algn="l">
              <a:lnSpc>
                <a:spcPts val="4868"/>
              </a:lnSpc>
            </a:pPr>
            <a:r>
              <a:rPr lang="en-US" sz="41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i przyjemnością!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219944" y="4557852"/>
            <a:ext cx="6470538" cy="192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 natłoku codziennych obowiązków łatwo coś przeoczyć.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Tradycyjne listy zadań są często zbyt proste lub… zbyt skomplikowane. Chcieliśmy stworzyć narzędzie, które działa intuicyjnie w przeglądarce — bez zbędnych kliknięć. Dbamy o to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aby była zaprojektowana z myślą o wygodzie użytkownika.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Naszym zadaniem jest dopasowane kalendarza i powiadomień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 różnych stylów pracy,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258044" y="7651946"/>
            <a:ext cx="6470538" cy="223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Aplikacja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została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zaprojektowana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w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sposób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modułowy</a:t>
            </a: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2239"/>
              </a:lnSpc>
            </a:pP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przyszłościowy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– co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oznacza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że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kończymy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wersji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podstawowej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Planujemy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dalszy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rozwój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w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tym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m.in.: </a:t>
            </a: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wdrożenie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synchronizacji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zadań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między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urządzeniami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oraz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stworzenie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ciemnego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motywu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Naszym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celem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jest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stworzenie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pełnoprawnego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elastycznego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narzędzia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</a:t>
            </a: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które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będzie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rozwijać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się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razem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z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potrzebami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użytkowników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219944" y="4115110"/>
            <a:ext cx="647053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Dlaczego powstała ta aplikacja?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258044" y="7205876"/>
            <a:ext cx="643243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Jaka jest dalsza perspektywa?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 aplikacji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20229" y="4470746"/>
            <a:ext cx="8252837" cy="82528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543171" y="1689836"/>
            <a:ext cx="2961571" cy="5859977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85555" r="-13970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927240" y="4152968"/>
            <a:ext cx="1042538" cy="47625"/>
            <a:chOff x="0" y="0"/>
            <a:chExt cx="274578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927240" y="5087749"/>
            <a:ext cx="677751" cy="677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53135" y="5087749"/>
            <a:ext cx="677751" cy="6777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27240" y="7304276"/>
            <a:ext cx="677751" cy="677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53135" y="7304276"/>
            <a:ext cx="677751" cy="67775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874528" y="5059174"/>
            <a:ext cx="260933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Studentów i uczniów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– którzy chcą ogarnąć naukę, egzaminy i projekty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18060" y="5263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00423" y="5059174"/>
            <a:ext cx="288365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Pracowników zdalnych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 biurowych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– potrzebujących sprawnego planera zadań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43955" y="5263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874528" y="7275701"/>
            <a:ext cx="271665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Freelancerów i twórców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–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którzy chcą zarządzać wieloma projektami jednocześnie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18060" y="7480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00423" y="7275701"/>
            <a:ext cx="288365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Każdego, kto lubi planować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– i mieć wszystko pod ręką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 przejrzystej formie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43955" y="7480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27240" y="2500267"/>
            <a:ext cx="5150561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Dla kogo</a:t>
            </a:r>
          </a:p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jest ta aplikacja?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0105" t="-9846" r="-21942"/>
              </a:stretch>
            </a:blip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3771442" y="3465724"/>
            <a:ext cx="2961571" cy="5859977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44378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 aplikacji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240" y="2494423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70960" y="3920421"/>
            <a:ext cx="4677331" cy="46773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80288" y="3920421"/>
            <a:ext cx="4677331" cy="46773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91019" y="3920421"/>
            <a:ext cx="4677331" cy="46773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13498" y="5051249"/>
            <a:ext cx="2481355" cy="2213369"/>
          </a:xfrm>
          <a:custGeom>
            <a:avLst/>
            <a:gdLst/>
            <a:ahLst/>
            <a:cxnLst/>
            <a:rect l="l" t="t" r="r" b="b"/>
            <a:pathLst>
              <a:path w="2481355" h="2213369">
                <a:moveTo>
                  <a:pt x="0" y="0"/>
                </a:moveTo>
                <a:lnTo>
                  <a:pt x="2481355" y="0"/>
                </a:lnTo>
                <a:lnTo>
                  <a:pt x="2481355" y="2213369"/>
                </a:lnTo>
                <a:lnTo>
                  <a:pt x="0" y="221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713150" y="5056942"/>
            <a:ext cx="2404289" cy="2404289"/>
          </a:xfrm>
          <a:custGeom>
            <a:avLst/>
            <a:gdLst/>
            <a:ahLst/>
            <a:cxnLst/>
            <a:rect l="l" t="t" r="r" b="b"/>
            <a:pathLst>
              <a:path w="2404289" h="2404289">
                <a:moveTo>
                  <a:pt x="0" y="0"/>
                </a:moveTo>
                <a:lnTo>
                  <a:pt x="2404288" y="0"/>
                </a:lnTo>
                <a:lnTo>
                  <a:pt x="2404288" y="2404289"/>
                </a:lnTo>
                <a:lnTo>
                  <a:pt x="0" y="2404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563596" y="5402220"/>
            <a:ext cx="3863071" cy="1511427"/>
          </a:xfrm>
          <a:custGeom>
            <a:avLst/>
            <a:gdLst/>
            <a:ahLst/>
            <a:cxnLst/>
            <a:rect l="l" t="t" r="r" b="b"/>
            <a:pathLst>
              <a:path w="3863071" h="1511427">
                <a:moveTo>
                  <a:pt x="0" y="0"/>
                </a:moveTo>
                <a:lnTo>
                  <a:pt x="3863071" y="0"/>
                </a:lnTo>
                <a:lnTo>
                  <a:pt x="3863071" y="1511427"/>
                </a:lnTo>
                <a:lnTo>
                  <a:pt x="0" y="1511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27240" y="1603721"/>
            <a:ext cx="14848343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0105" t="-9846" r="-21942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Technologie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286" y="2494423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70960" y="3920421"/>
            <a:ext cx="4677331" cy="46773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80288" y="3920421"/>
            <a:ext cx="4677331" cy="46773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706829" y="4998033"/>
            <a:ext cx="3824248" cy="2151140"/>
          </a:xfrm>
          <a:custGeom>
            <a:avLst/>
            <a:gdLst/>
            <a:ahLst/>
            <a:cxnLst/>
            <a:rect l="l" t="t" r="r" b="b"/>
            <a:pathLst>
              <a:path w="3824248" h="2151140">
                <a:moveTo>
                  <a:pt x="0" y="0"/>
                </a:moveTo>
                <a:lnTo>
                  <a:pt x="3824249" y="0"/>
                </a:lnTo>
                <a:lnTo>
                  <a:pt x="3824249" y="2151139"/>
                </a:lnTo>
                <a:lnTo>
                  <a:pt x="0" y="2151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491019" y="3920421"/>
            <a:ext cx="4677331" cy="46773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1940181" y="2687321"/>
            <a:ext cx="12699612" cy="7143532"/>
          </a:xfrm>
          <a:custGeom>
            <a:avLst/>
            <a:gdLst/>
            <a:ahLst/>
            <a:cxnLst/>
            <a:rect l="l" t="t" r="r" b="b"/>
            <a:pathLst>
              <a:path w="12699612" h="7143532">
                <a:moveTo>
                  <a:pt x="0" y="0"/>
                </a:moveTo>
                <a:lnTo>
                  <a:pt x="12699613" y="0"/>
                </a:lnTo>
                <a:lnTo>
                  <a:pt x="12699613" y="7143531"/>
                </a:lnTo>
                <a:lnTo>
                  <a:pt x="0" y="714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19561" y="4998033"/>
            <a:ext cx="2420247" cy="2420247"/>
          </a:xfrm>
          <a:custGeom>
            <a:avLst/>
            <a:gdLst/>
            <a:ahLst/>
            <a:cxnLst/>
            <a:rect l="l" t="t" r="r" b="b"/>
            <a:pathLst>
              <a:path w="2420247" h="2420247">
                <a:moveTo>
                  <a:pt x="0" y="0"/>
                </a:moveTo>
                <a:lnTo>
                  <a:pt x="2420247" y="0"/>
                </a:lnTo>
                <a:lnTo>
                  <a:pt x="2420247" y="2420246"/>
                </a:lnTo>
                <a:lnTo>
                  <a:pt x="0" y="242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27286" y="1603721"/>
            <a:ext cx="14848343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0105" t="-9846" r="-21942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Technologie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11996" y="4315092"/>
            <a:ext cx="1097338" cy="109733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355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306852" y="4314742"/>
            <a:ext cx="2342148" cy="1098038"/>
            <a:chOff x="0" y="0"/>
            <a:chExt cx="705698" cy="3308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HomePage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2300" y="2046063"/>
            <a:ext cx="1097338" cy="109733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355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37836" y="4314742"/>
            <a:ext cx="2342148" cy="1098038"/>
            <a:chOff x="0" y="0"/>
            <a:chExt cx="705698" cy="3308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LoginPage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237836" y="5955250"/>
            <a:ext cx="2342148" cy="1098038"/>
            <a:chOff x="0" y="0"/>
            <a:chExt cx="705698" cy="33084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RegisterPage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60758" y="4314286"/>
            <a:ext cx="2342148" cy="1098038"/>
            <a:chOff x="0" y="0"/>
            <a:chExt cx="705698" cy="3308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DashboardPage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060758" y="6031450"/>
            <a:ext cx="2342148" cy="1098038"/>
            <a:chOff x="0" y="0"/>
            <a:chExt cx="705698" cy="3308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SettingPage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060758" y="2179856"/>
            <a:ext cx="2342148" cy="1098038"/>
            <a:chOff x="0" y="0"/>
            <a:chExt cx="705698" cy="3308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EditTaskPage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783009" y="4314286"/>
            <a:ext cx="2342148" cy="1098038"/>
            <a:chOff x="0" y="0"/>
            <a:chExt cx="705698" cy="33084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AddTaskPage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887667" y="7336528"/>
            <a:ext cx="2688329" cy="2342148"/>
            <a:chOff x="0" y="0"/>
            <a:chExt cx="932936" cy="812800"/>
          </a:xfrm>
        </p:grpSpPr>
        <p:sp>
          <p:nvSpPr>
            <p:cNvPr id="38" name="Freeform 38"/>
            <p:cNvSpPr/>
            <p:nvPr/>
          </p:nvSpPr>
          <p:spPr>
            <a:xfrm>
              <a:off x="22278" y="13727"/>
              <a:ext cx="888379" cy="785346"/>
            </a:xfrm>
            <a:custGeom>
              <a:avLst/>
              <a:gdLst/>
              <a:ahLst/>
              <a:cxnLst/>
              <a:rect l="l" t="t" r="r" b="b"/>
              <a:pathLst>
                <a:path w="888379" h="785346">
                  <a:moveTo>
                    <a:pt x="481103" y="18433"/>
                  </a:moveTo>
                  <a:lnTo>
                    <a:pt x="873745" y="360514"/>
                  </a:lnTo>
                  <a:cubicBezTo>
                    <a:pt x="883043" y="368614"/>
                    <a:pt x="888379" y="380342"/>
                    <a:pt x="888379" y="392673"/>
                  </a:cubicBezTo>
                  <a:cubicBezTo>
                    <a:pt x="888379" y="405004"/>
                    <a:pt x="883043" y="416732"/>
                    <a:pt x="873745" y="424833"/>
                  </a:cubicBezTo>
                  <a:lnTo>
                    <a:pt x="481103" y="766913"/>
                  </a:lnTo>
                  <a:cubicBezTo>
                    <a:pt x="459946" y="785346"/>
                    <a:pt x="428434" y="785346"/>
                    <a:pt x="407277" y="766913"/>
                  </a:cubicBezTo>
                  <a:lnTo>
                    <a:pt x="14635" y="424833"/>
                  </a:lnTo>
                  <a:cubicBezTo>
                    <a:pt x="5337" y="416732"/>
                    <a:pt x="0" y="405004"/>
                    <a:pt x="0" y="392673"/>
                  </a:cubicBezTo>
                  <a:cubicBezTo>
                    <a:pt x="0" y="380342"/>
                    <a:pt x="5337" y="368614"/>
                    <a:pt x="14635" y="360514"/>
                  </a:cubicBezTo>
                  <a:lnTo>
                    <a:pt x="407277" y="18433"/>
                  </a:lnTo>
                  <a:cubicBezTo>
                    <a:pt x="428434" y="0"/>
                    <a:pt x="459946" y="0"/>
                    <a:pt x="481103" y="18433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60348" y="101600"/>
              <a:ext cx="612239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Czy hasło zostało poprawnie zmienione?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102286" y="7260328"/>
            <a:ext cx="2613249" cy="2342148"/>
            <a:chOff x="0" y="0"/>
            <a:chExt cx="906881" cy="812800"/>
          </a:xfrm>
        </p:grpSpPr>
        <p:sp>
          <p:nvSpPr>
            <p:cNvPr id="41" name="Freeform 41"/>
            <p:cNvSpPr/>
            <p:nvPr/>
          </p:nvSpPr>
          <p:spPr>
            <a:xfrm>
              <a:off x="22493" y="14484"/>
              <a:ext cx="861896" cy="783832"/>
            </a:xfrm>
            <a:custGeom>
              <a:avLst/>
              <a:gdLst/>
              <a:ahLst/>
              <a:cxnLst/>
              <a:rect l="l" t="t" r="r" b="b"/>
              <a:pathLst>
                <a:path w="861896" h="783832">
                  <a:moveTo>
                    <a:pt x="468452" y="19130"/>
                  </a:moveTo>
                  <a:lnTo>
                    <a:pt x="846883" y="358302"/>
                  </a:lnTo>
                  <a:cubicBezTo>
                    <a:pt x="856436" y="366864"/>
                    <a:pt x="861895" y="379087"/>
                    <a:pt x="861895" y="391916"/>
                  </a:cubicBezTo>
                  <a:cubicBezTo>
                    <a:pt x="861895" y="404745"/>
                    <a:pt x="856436" y="416968"/>
                    <a:pt x="846883" y="425530"/>
                  </a:cubicBezTo>
                  <a:lnTo>
                    <a:pt x="468452" y="764702"/>
                  </a:lnTo>
                  <a:cubicBezTo>
                    <a:pt x="447108" y="783832"/>
                    <a:pt x="414787" y="783832"/>
                    <a:pt x="393443" y="764702"/>
                  </a:cubicBezTo>
                  <a:lnTo>
                    <a:pt x="15012" y="425530"/>
                  </a:lnTo>
                  <a:cubicBezTo>
                    <a:pt x="5458" y="416968"/>
                    <a:pt x="0" y="404745"/>
                    <a:pt x="0" y="391916"/>
                  </a:cubicBezTo>
                  <a:cubicBezTo>
                    <a:pt x="0" y="379087"/>
                    <a:pt x="5458" y="366864"/>
                    <a:pt x="15012" y="358302"/>
                  </a:cubicBezTo>
                  <a:lnTo>
                    <a:pt x="393443" y="19130"/>
                  </a:lnTo>
                  <a:cubicBezTo>
                    <a:pt x="414787" y="0"/>
                    <a:pt x="447108" y="0"/>
                    <a:pt x="468452" y="19130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55870" y="101600"/>
              <a:ext cx="59514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Czy konto zostało poprawnie założone?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783009" y="6499537"/>
            <a:ext cx="2342148" cy="2342148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23276" y="23276"/>
              <a:ext cx="766248" cy="766248"/>
            </a:xfrm>
            <a:custGeom>
              <a:avLst/>
              <a:gdLst/>
              <a:ahLst/>
              <a:cxnLst/>
              <a:rect l="l" t="t" r="r" b="b"/>
              <a:pathLst>
                <a:path w="766248" h="766248">
                  <a:moveTo>
                    <a:pt x="422859" y="16459"/>
                  </a:moveTo>
                  <a:lnTo>
                    <a:pt x="749789" y="343389"/>
                  </a:lnTo>
                  <a:cubicBezTo>
                    <a:pt x="760328" y="353928"/>
                    <a:pt x="766248" y="368221"/>
                    <a:pt x="766248" y="383124"/>
                  </a:cubicBezTo>
                  <a:cubicBezTo>
                    <a:pt x="766248" y="398027"/>
                    <a:pt x="760328" y="412320"/>
                    <a:pt x="749789" y="422859"/>
                  </a:cubicBezTo>
                  <a:lnTo>
                    <a:pt x="422859" y="749789"/>
                  </a:lnTo>
                  <a:cubicBezTo>
                    <a:pt x="412320" y="760328"/>
                    <a:pt x="398027" y="766248"/>
                    <a:pt x="383124" y="766248"/>
                  </a:cubicBezTo>
                  <a:cubicBezTo>
                    <a:pt x="368221" y="766248"/>
                    <a:pt x="353928" y="760328"/>
                    <a:pt x="343389" y="749789"/>
                  </a:cubicBezTo>
                  <a:lnTo>
                    <a:pt x="16459" y="422859"/>
                  </a:lnTo>
                  <a:cubicBezTo>
                    <a:pt x="5920" y="412320"/>
                    <a:pt x="0" y="398027"/>
                    <a:pt x="0" y="383124"/>
                  </a:cubicBezTo>
                  <a:cubicBezTo>
                    <a:pt x="0" y="368221"/>
                    <a:pt x="5920" y="353928"/>
                    <a:pt x="16459" y="343389"/>
                  </a:cubicBezTo>
                  <a:lnTo>
                    <a:pt x="343389" y="16459"/>
                  </a:lnTo>
                  <a:cubicBezTo>
                    <a:pt x="353928" y="5920"/>
                    <a:pt x="368221" y="0"/>
                    <a:pt x="383124" y="0"/>
                  </a:cubicBezTo>
                  <a:cubicBezTo>
                    <a:pt x="398027" y="0"/>
                    <a:pt x="412320" y="5920"/>
                    <a:pt x="422859" y="16459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Dodano zadanie?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783009" y="1557801"/>
            <a:ext cx="2342148" cy="2342148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23276" y="23276"/>
              <a:ext cx="766248" cy="766248"/>
            </a:xfrm>
            <a:custGeom>
              <a:avLst/>
              <a:gdLst/>
              <a:ahLst/>
              <a:cxnLst/>
              <a:rect l="l" t="t" r="r" b="b"/>
              <a:pathLst>
                <a:path w="766248" h="766248">
                  <a:moveTo>
                    <a:pt x="422859" y="16459"/>
                  </a:moveTo>
                  <a:lnTo>
                    <a:pt x="749789" y="343389"/>
                  </a:lnTo>
                  <a:cubicBezTo>
                    <a:pt x="760328" y="353928"/>
                    <a:pt x="766248" y="368221"/>
                    <a:pt x="766248" y="383124"/>
                  </a:cubicBezTo>
                  <a:cubicBezTo>
                    <a:pt x="766248" y="398027"/>
                    <a:pt x="760328" y="412320"/>
                    <a:pt x="749789" y="422859"/>
                  </a:cubicBezTo>
                  <a:lnTo>
                    <a:pt x="422859" y="749789"/>
                  </a:lnTo>
                  <a:cubicBezTo>
                    <a:pt x="412320" y="760328"/>
                    <a:pt x="398027" y="766248"/>
                    <a:pt x="383124" y="766248"/>
                  </a:cubicBezTo>
                  <a:cubicBezTo>
                    <a:pt x="368221" y="766248"/>
                    <a:pt x="353928" y="760328"/>
                    <a:pt x="343389" y="749789"/>
                  </a:cubicBezTo>
                  <a:lnTo>
                    <a:pt x="16459" y="422859"/>
                  </a:lnTo>
                  <a:cubicBezTo>
                    <a:pt x="5920" y="412320"/>
                    <a:pt x="0" y="398027"/>
                    <a:pt x="0" y="383124"/>
                  </a:cubicBezTo>
                  <a:cubicBezTo>
                    <a:pt x="0" y="368221"/>
                    <a:pt x="5920" y="353928"/>
                    <a:pt x="16459" y="343389"/>
                  </a:cubicBezTo>
                  <a:lnTo>
                    <a:pt x="343389" y="16459"/>
                  </a:lnTo>
                  <a:cubicBezTo>
                    <a:pt x="353928" y="5920"/>
                    <a:pt x="368221" y="0"/>
                    <a:pt x="383124" y="0"/>
                  </a:cubicBezTo>
                  <a:cubicBezTo>
                    <a:pt x="398027" y="0"/>
                    <a:pt x="412320" y="5920"/>
                    <a:pt x="422859" y="16459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Edytowano zadanie?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103463" y="3692687"/>
            <a:ext cx="2432515" cy="2342148"/>
            <a:chOff x="0" y="0"/>
            <a:chExt cx="844160" cy="812800"/>
          </a:xfrm>
        </p:grpSpPr>
        <p:sp>
          <p:nvSpPr>
            <p:cNvPr id="50" name="Freeform 50"/>
            <p:cNvSpPr/>
            <p:nvPr/>
          </p:nvSpPr>
          <p:spPr>
            <a:xfrm>
              <a:off x="23013" y="16576"/>
              <a:ext cx="798133" cy="779648"/>
            </a:xfrm>
            <a:custGeom>
              <a:avLst/>
              <a:gdLst/>
              <a:ahLst/>
              <a:cxnLst/>
              <a:rect l="l" t="t" r="r" b="b"/>
              <a:pathLst>
                <a:path w="798133" h="779648">
                  <a:moveTo>
                    <a:pt x="438043" y="20952"/>
                  </a:moveTo>
                  <a:lnTo>
                    <a:pt x="782172" y="352296"/>
                  </a:lnTo>
                  <a:cubicBezTo>
                    <a:pt x="792371" y="362117"/>
                    <a:pt x="798134" y="375665"/>
                    <a:pt x="798134" y="389824"/>
                  </a:cubicBezTo>
                  <a:cubicBezTo>
                    <a:pt x="798134" y="403983"/>
                    <a:pt x="792371" y="417531"/>
                    <a:pt x="782172" y="427352"/>
                  </a:cubicBezTo>
                  <a:lnTo>
                    <a:pt x="438043" y="758696"/>
                  </a:lnTo>
                  <a:cubicBezTo>
                    <a:pt x="416283" y="779648"/>
                    <a:pt x="381852" y="779648"/>
                    <a:pt x="360092" y="758696"/>
                  </a:cubicBezTo>
                  <a:lnTo>
                    <a:pt x="15963" y="427352"/>
                  </a:lnTo>
                  <a:cubicBezTo>
                    <a:pt x="5763" y="417531"/>
                    <a:pt x="0" y="403983"/>
                    <a:pt x="0" y="389824"/>
                  </a:cubicBezTo>
                  <a:cubicBezTo>
                    <a:pt x="0" y="375665"/>
                    <a:pt x="5763" y="362117"/>
                    <a:pt x="15963" y="352296"/>
                  </a:cubicBezTo>
                  <a:lnTo>
                    <a:pt x="360092" y="20952"/>
                  </a:lnTo>
                  <a:cubicBezTo>
                    <a:pt x="381852" y="0"/>
                    <a:pt x="416283" y="0"/>
                    <a:pt x="438043" y="20952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145090" y="101600"/>
              <a:ext cx="55398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Czy dane logowania są prawidłowe?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V="1">
            <a:off x="1709335" y="4863761"/>
            <a:ext cx="597518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>
            <a:off x="4649001" y="4863761"/>
            <a:ext cx="588836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6408911" y="5412780"/>
            <a:ext cx="0" cy="54247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flipH="1">
            <a:off x="6408911" y="7053288"/>
            <a:ext cx="0" cy="268985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 flipH="1">
            <a:off x="13402906" y="4863306"/>
            <a:ext cx="1380103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flipV="1">
            <a:off x="12231832" y="5412325"/>
            <a:ext cx="0" cy="619125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 flipV="1">
            <a:off x="12231832" y="7129488"/>
            <a:ext cx="0" cy="267684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 flipV="1">
            <a:off x="15954083" y="5412325"/>
            <a:ext cx="0" cy="1154284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>
            <a:off x="12231832" y="3277894"/>
            <a:ext cx="0" cy="1036393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71"/>
          <p:cNvSpPr/>
          <p:nvPr/>
        </p:nvSpPr>
        <p:spPr>
          <a:xfrm>
            <a:off x="7579985" y="4863761"/>
            <a:ext cx="592352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462408" y="4380834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8032935" y="4380834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5102286" y="7837794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0814096" y="7988606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4776509" y="7123836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510284" y="7837794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3432610" y="7988606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7079729" y="7138092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7055456" y="2245484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607292" y="2245484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grpSp>
        <p:nvGrpSpPr>
          <p:cNvPr id="84" name="Group 84"/>
          <p:cNvGrpSpPr/>
          <p:nvPr/>
        </p:nvGrpSpPr>
        <p:grpSpPr>
          <a:xfrm>
            <a:off x="2842139" y="2078200"/>
            <a:ext cx="1042538" cy="47625"/>
            <a:chOff x="0" y="0"/>
            <a:chExt cx="274578" cy="12543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2842139" y="1187498"/>
            <a:ext cx="14848343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Funkcjonalności</a:t>
            </a:r>
          </a:p>
          <a:p>
            <a:pPr algn="l">
              <a:lnSpc>
                <a:spcPts val="5336"/>
              </a:lnSpc>
            </a:pP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8" name="TextBox 88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Funkcjonalności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  <p:pic>
        <p:nvPicPr>
          <p:cNvPr id="93" name="Obraz 92">
            <a:extLst>
              <a:ext uri="{FF2B5EF4-FFF2-40B4-BE49-F238E27FC236}">
                <a16:creationId xmlns:a16="http://schemas.microsoft.com/office/drawing/2014/main" id="{49E68DBF-767B-3E64-3F4D-980EF3DC8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6"/>
          <a:stretch/>
        </p:blipFill>
        <p:spPr>
          <a:xfrm>
            <a:off x="0" y="1087080"/>
            <a:ext cx="18246026" cy="91902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27240" y="3420173"/>
            <a:ext cx="1042538" cy="47625"/>
            <a:chOff x="0" y="0"/>
            <a:chExt cx="274578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7240" y="4354954"/>
            <a:ext cx="677751" cy="6777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53135" y="4354954"/>
            <a:ext cx="677751" cy="6777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27240" y="6571481"/>
            <a:ext cx="677751" cy="6777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953135" y="6571481"/>
            <a:ext cx="677751" cy="6777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874528" y="4316854"/>
            <a:ext cx="2410176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Umożliwia 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interaktywne połączenia 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między ekranami (flow logiczny).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18060" y="453095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00423" y="4316854"/>
            <a:ext cx="2320469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Pozwala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 łatwe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testy układów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ścieżki użytkownika.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43955" y="453095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74528" y="6533381"/>
            <a:ext cx="2243577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Ułatwia 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współpracę zespołową 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(feedback, iteracje).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18060" y="674747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00423" y="6533381"/>
            <a:ext cx="2243577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Efekt końcowy jest spójny z implementacją w 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React + Flask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043955" y="674747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940842" y="241215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Contact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85046" y="241215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About Us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Photo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Home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27240" y="2500267"/>
            <a:ext cx="515056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Dlaczego Figma?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sp>
        <p:nvSpPr>
          <p:cNvPr id="38" name="Freeform 38"/>
          <p:cNvSpPr/>
          <p:nvPr/>
        </p:nvSpPr>
        <p:spPr>
          <a:xfrm>
            <a:off x="9505950" y="1177469"/>
            <a:ext cx="8827999" cy="7945199"/>
          </a:xfrm>
          <a:custGeom>
            <a:avLst/>
            <a:gdLst/>
            <a:ahLst/>
            <a:cxnLst/>
            <a:rect l="l" t="t" r="r" b="b"/>
            <a:pathLst>
              <a:path w="8827999" h="7945199">
                <a:moveTo>
                  <a:pt x="0" y="0"/>
                </a:moveTo>
                <a:lnTo>
                  <a:pt x="8827999" y="0"/>
                </a:lnTo>
                <a:lnTo>
                  <a:pt x="8827999" y="7945199"/>
                </a:lnTo>
                <a:lnTo>
                  <a:pt x="0" y="7945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505950" y="-276458"/>
            <a:ext cx="10674382" cy="1599358"/>
          </a:xfrm>
          <a:custGeom>
            <a:avLst/>
            <a:gdLst/>
            <a:ahLst/>
            <a:cxnLst/>
            <a:rect l="l" t="t" r="r" b="b"/>
            <a:pathLst>
              <a:path w="10674382" h="1599358">
                <a:moveTo>
                  <a:pt x="0" y="0"/>
                </a:moveTo>
                <a:lnTo>
                  <a:pt x="10674382" y="0"/>
                </a:lnTo>
                <a:lnTo>
                  <a:pt x="10674382" y="1599358"/>
                </a:lnTo>
                <a:lnTo>
                  <a:pt x="0" y="1599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251" t="-1524840" r="-85251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505950" y="8981842"/>
            <a:ext cx="10674382" cy="1469864"/>
          </a:xfrm>
          <a:custGeom>
            <a:avLst/>
            <a:gdLst/>
            <a:ahLst/>
            <a:cxnLst/>
            <a:rect l="l" t="t" r="r" b="b"/>
            <a:pathLst>
              <a:path w="10674382" h="1469864">
                <a:moveTo>
                  <a:pt x="0" y="0"/>
                </a:moveTo>
                <a:lnTo>
                  <a:pt x="10674382" y="0"/>
                </a:lnTo>
                <a:lnTo>
                  <a:pt x="10674382" y="1469864"/>
                </a:lnTo>
                <a:lnTo>
                  <a:pt x="0" y="146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251" t="-1667987" r="-8525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643" y="5532895"/>
            <a:ext cx="9163193" cy="91631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58044" y="3300446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0643" y="3192139"/>
            <a:ext cx="9146584" cy="5246370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r="-760800" b="-58427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0105" t="-9846" r="-21942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917761" y="3813071"/>
            <a:ext cx="6841653" cy="3458697"/>
          </a:xfrm>
          <a:custGeom>
            <a:avLst/>
            <a:gdLst/>
            <a:ahLst/>
            <a:cxnLst/>
            <a:rect l="l" t="t" r="r" b="b"/>
            <a:pathLst>
              <a:path w="6841653" h="3458697">
                <a:moveTo>
                  <a:pt x="0" y="0"/>
                </a:moveTo>
                <a:lnTo>
                  <a:pt x="6841653" y="0"/>
                </a:lnTo>
                <a:lnTo>
                  <a:pt x="6841653" y="3458697"/>
                </a:lnTo>
                <a:lnTo>
                  <a:pt x="0" y="345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15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258044" y="1647744"/>
            <a:ext cx="4982921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Dbałość</a:t>
            </a:r>
          </a:p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o szczegóły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8044" y="4201224"/>
            <a:ext cx="6432438" cy="219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Nasz zespół od samego początku tworzył aplikację od podstaw,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biorąc pod uwagę różne scenariusze użytkowania — od szybkiego dodania zadania po planowanie tygodnia.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Każdy element został zaprojektowany z myślą o intuicyjności, przejrzystości i wygodzie.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Chcieliśmy, by korzystanie z aplikacji było naturalne i bez wysiłku — niezależnie od doświadczenia użytkownika.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258044" y="3763074"/>
            <a:ext cx="517202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Projektowana od podstaw z myślą o Tobie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58044" y="7322316"/>
            <a:ext cx="6432438" cy="2473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Każde kliknięcie, każdy przycisk, każda ścieżka – zostały zaplanowane w interaktywnym prototypie Figma. Dzięki temu użytkownik nie musi się domyślać, co stanie się dalej — aplikacja prowadzi go logicznie przez cały proces, od rejestracji, przez dodanie zadania, po jego edycję i oznaczenie jako ukończone.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Takie podejście pozwala zbudować przyjazne i spójne doświadczenie, które oszczędza czas i zmniejsza frustrację.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58044" y="6884996"/>
            <a:ext cx="517202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Zaplanowaliśmy każde kliknięcie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Funkcjonalności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3225" y="4835475"/>
            <a:ext cx="3040836" cy="6016817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22" b="-2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076072" y="2135091"/>
            <a:ext cx="3040836" cy="6016817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22" b="-2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378919" y="-565292"/>
            <a:ext cx="3040836" cy="6016817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22" b="-2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1258044" y="2494423"/>
            <a:ext cx="1042538" cy="47625"/>
            <a:chOff x="0" y="0"/>
            <a:chExt cx="274578" cy="125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4068584" y="8620001"/>
            <a:ext cx="3040836" cy="6016817"/>
            <a:chOff x="0" y="0"/>
            <a:chExt cx="2620010" cy="5184140"/>
          </a:xfrm>
        </p:grpSpPr>
        <p:sp>
          <p:nvSpPr>
            <p:cNvPr id="36" name="Freeform 3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b="-51298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7371431" y="5919617"/>
            <a:ext cx="3040836" cy="6016817"/>
            <a:chOff x="0" y="0"/>
            <a:chExt cx="2620010" cy="5184140"/>
          </a:xfrm>
        </p:grpSpPr>
        <p:sp>
          <p:nvSpPr>
            <p:cNvPr id="46" name="Freeform 4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t="-22" b="-22"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5" name="Group 55"/>
          <p:cNvGrpSpPr>
            <a:grpSpLocks noChangeAspect="1"/>
          </p:cNvGrpSpPr>
          <p:nvPr/>
        </p:nvGrpSpPr>
        <p:grpSpPr>
          <a:xfrm>
            <a:off x="-2529622" y="1063964"/>
            <a:ext cx="3040836" cy="6016817"/>
            <a:chOff x="0" y="0"/>
            <a:chExt cx="2620010" cy="5184140"/>
          </a:xfrm>
        </p:grpSpPr>
        <p:sp>
          <p:nvSpPr>
            <p:cNvPr id="56" name="Freeform 5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t="-22" b="-22"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3" name="Freeform 6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5" name="Group 65"/>
          <p:cNvGrpSpPr>
            <a:grpSpLocks noChangeAspect="1"/>
          </p:cNvGrpSpPr>
          <p:nvPr/>
        </p:nvGrpSpPr>
        <p:grpSpPr>
          <a:xfrm>
            <a:off x="773225" y="-1636419"/>
            <a:ext cx="3040836" cy="6016817"/>
            <a:chOff x="0" y="0"/>
            <a:chExt cx="2620010" cy="5184140"/>
          </a:xfrm>
        </p:grpSpPr>
        <p:sp>
          <p:nvSpPr>
            <p:cNvPr id="66" name="Freeform 6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7" name="Freeform 6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t="-22" b="-22"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2" name="Freeform 7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3" name="Freeform 7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4" name="Freeform 7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75" name="Group 75"/>
          <p:cNvGrpSpPr>
            <a:grpSpLocks noChangeAspect="1"/>
          </p:cNvGrpSpPr>
          <p:nvPr/>
        </p:nvGrpSpPr>
        <p:grpSpPr>
          <a:xfrm>
            <a:off x="4076072" y="-4336802"/>
            <a:ext cx="3040836" cy="6016817"/>
            <a:chOff x="0" y="0"/>
            <a:chExt cx="2620010" cy="5184140"/>
          </a:xfrm>
        </p:grpSpPr>
        <p:sp>
          <p:nvSpPr>
            <p:cNvPr id="76" name="Freeform 7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7" name="Freeform 7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t="-22" b="-22"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9" name="Freeform 7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0" name="Freeform 8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1" name="Freeform 8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2" name="Freeform 8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3" name="Freeform 8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4" name="Freeform 8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11258044" y="1603721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Projektowanie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1258044" y="3373313"/>
            <a:ext cx="6432438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Low-Fidelity Wireframes (niskiej wierności szkice interfejsu) to proste, często czarno-białe szkice lub makiety przedstawiające strukturę i układ strony internetowej, aplikacji lub innego produktu cyfrowego. Ich głównym celem jest szybkie i tanie zaprezentowanie pomysłu, bez skupiania się na detalach wizualnych.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1258044" y="2935163"/>
            <a:ext cx="643243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Jak wygląda proces UX/UI designu?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1262989" y="5887260"/>
            <a:ext cx="6427493" cy="219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Szablony odgrywają niezwykle ważną rolę w procesie projektowania, ponieważ pozwalają na wczesnym etapie wychwycić błędy w intuicyjności interfejsu. Dzięki nim projektanci mogą skoncentrować się na treści i funkcjonalności, a nie na aspektach wizualnych, które mogą być dopracowywane w późniejszych etapach. Jest to podejście zalecane zarówno przy mniejszych, jak i większych projektach, ponieważ minimalizuje ryzyko czasochłonnych poprawek.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1258044" y="5452892"/>
            <a:ext cx="642749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Dlaczego szablony są kluczowe w projektowaniu?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4264C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Interfejs użytkownika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835</Words>
  <Application>Microsoft Office PowerPoint</Application>
  <PresentationFormat>Niestandardowy</PresentationFormat>
  <Paragraphs>158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22" baseType="lpstr">
      <vt:lpstr>Poppins Bold</vt:lpstr>
      <vt:lpstr>Poppins</vt:lpstr>
      <vt:lpstr>Arial</vt:lpstr>
      <vt:lpstr>Open Sans 2 Bold</vt:lpstr>
      <vt:lpstr>Canva Sans</vt:lpstr>
      <vt:lpstr>Calibri</vt:lpstr>
      <vt:lpstr>Open Sans 1</vt:lpstr>
      <vt:lpstr>Helvetica World Bold</vt:lpstr>
      <vt:lpstr>Open Sans 1 Bold</vt:lpstr>
      <vt:lpstr>Helvetica World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TaskMate 2025</dc:title>
  <cp:lastModifiedBy>Mariusz Mikolajczyk</cp:lastModifiedBy>
  <cp:revision>5</cp:revision>
  <dcterms:created xsi:type="dcterms:W3CDTF">2006-08-16T00:00:00Z</dcterms:created>
  <dcterms:modified xsi:type="dcterms:W3CDTF">2025-06-11T15:55:37Z</dcterms:modified>
  <dc:identifier>DAGpzBpBP4o</dc:identifier>
</cp:coreProperties>
</file>